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7" r:id="rId2"/>
    <p:sldId id="262" r:id="rId3"/>
    <p:sldId id="265" r:id="rId4"/>
    <p:sldId id="266" r:id="rId5"/>
    <p:sldId id="267" r:id="rId6"/>
    <p:sldId id="272" r:id="rId7"/>
    <p:sldId id="258" r:id="rId8"/>
    <p:sldId id="259" r:id="rId9"/>
    <p:sldId id="260" r:id="rId10"/>
    <p:sldId id="261" r:id="rId11"/>
    <p:sldId id="269" r:id="rId12"/>
    <p:sldId id="273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660033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68" autoAdjust="0"/>
    <p:restoredTop sz="94660"/>
  </p:normalViewPr>
  <p:slideViewPr>
    <p:cSldViewPr>
      <p:cViewPr varScale="1">
        <p:scale>
          <a:sx n="74" d="100"/>
          <a:sy n="74" d="100"/>
        </p:scale>
        <p:origin x="-9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710A3-4DC7-488E-85F1-E5A7213C996F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9724A-17A9-4D06-8DD0-6C54A097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45EE3-794A-4988-A052-697B8A73F8E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774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5EB4E-2B72-41DA-B968-C6F7F145BB10}" type="datetimeFigureOut">
              <a:rPr lang="en-US" smtClean="0"/>
              <a:pPr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17C08-78B2-431C-9B49-20518B4DA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gif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5"/>
          <p:cNvSpPr txBox="1">
            <a:spLocks noChangeArrowheads="1"/>
          </p:cNvSpPr>
          <p:nvPr/>
        </p:nvSpPr>
        <p:spPr bwMode="auto">
          <a:xfrm>
            <a:off x="1987826" y="5966719"/>
            <a:ext cx="5194852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আমার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173" name="Picture 3" descr="F:\Rashed\New folder\red-rose-source_if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8557" y="384312"/>
            <a:ext cx="4492486" cy="548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7" descr="F:\Rashed\New folder\butterfly-animated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5288" y="3154363"/>
            <a:ext cx="2105025" cy="168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F:\Rashed\New folder\butterfly-animated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85328" y="738816"/>
            <a:ext cx="16668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7" descr="F:\Rashed\New folder\butterfly-animated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812" y="4837044"/>
            <a:ext cx="103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228600" y="533400"/>
            <a:ext cx="3352799" cy="5004375"/>
            <a:chOff x="228601" y="533400"/>
            <a:chExt cx="2667000" cy="5004375"/>
          </a:xfrm>
        </p:grpSpPr>
        <p:pic>
          <p:nvPicPr>
            <p:cNvPr id="4" name="Picture 3" descr="mark zuka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1" y="533400"/>
              <a:ext cx="2667000" cy="4007787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774124" y="4953000"/>
              <a:ext cx="20608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মার্ক জাকারবার্গ</a:t>
              </a:r>
              <a:endParaRPr lang="en-US" sz="32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191000" y="1447800"/>
            <a:ext cx="4724400" cy="1200329"/>
          </a:xfrm>
          <a:prstGeom prst="rect">
            <a:avLst/>
          </a:prstGeom>
          <a:ln w="28575">
            <a:solidFill>
              <a:srgbClr val="66003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bn-BD" sz="2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হার্ভাড বিশ্ববিদ্যালয়ের শিক্ষার্থী ছিলেন।</a:t>
            </a:r>
          </a:p>
          <a:p>
            <a:r>
              <a:rPr lang="bn-BD" sz="2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জনপ্রীয় সামাজিক যোগাযোগের মাধ্যম ফেসবুকের জনক।</a:t>
            </a:r>
            <a:endParaRPr lang="en-US" sz="2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47800" y="350838"/>
            <a:ext cx="5715000" cy="1020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prstTxWarp prst="textWave2">
              <a:avLst/>
            </a:prstTxWarp>
            <a:noAutofit/>
          </a:bodyPr>
          <a:lstStyle/>
          <a:p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1981200"/>
            <a:ext cx="8763000" cy="2514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১। বর্তমান বিশ্বে জনপ্রিয় সামাজিক যোগাযোগের মাধ্যম কোনটি?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1" i="0" u="none" strike="noStrike" kern="1200" spc="50" normalizeH="0" baseline="0" noProof="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২। </a:t>
            </a:r>
            <a:r>
              <a:rPr kumimoji="0" lang="en-US" sz="3200" b="1" i="0" u="none" strike="noStrike" kern="1200" spc="50" normalizeH="0" baseline="0" noProof="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Facebook</a:t>
            </a:r>
            <a:r>
              <a:rPr kumimoji="0" lang="en-US" sz="3200" b="1" i="0" u="none" strike="noStrike" kern="1200" spc="50" normalizeH="0" noProof="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এর জনক কে?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1" i="0" u="none" strike="noStrike" kern="1200" spc="50" normalizeH="0" baseline="0" noProof="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৩। </a:t>
            </a:r>
            <a:r>
              <a:rPr kumimoji="0" lang="en-US" sz="3200" b="1" i="0" u="none" strike="noStrike" kern="1200" spc="50" normalizeH="0" baseline="0" noProof="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www</a:t>
            </a:r>
            <a:r>
              <a:rPr kumimoji="0" lang="bn-BD" sz="3200" b="1" i="0" u="none" strike="noStrike" kern="1200" spc="50" normalizeH="0" noProof="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এর জনক কে?</a:t>
            </a:r>
            <a:endParaRPr kumimoji="0" lang="en-US" sz="3200" b="1" i="0" u="none" strike="noStrike" kern="1200" spc="50" normalizeH="0" baseline="0" noProof="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ile (4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75" y="803562"/>
            <a:ext cx="4170661" cy="4211783"/>
          </a:xfrm>
          <a:prstGeom prst="rect">
            <a:avLst/>
          </a:prstGeom>
        </p:spPr>
      </p:pic>
      <p:pic>
        <p:nvPicPr>
          <p:cNvPr id="5" name="Picture 4" descr="Image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891" y="796635"/>
            <a:ext cx="4364182" cy="424642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438400" y="64395"/>
            <a:ext cx="3657600" cy="6397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numCol="1">
            <a:prstTxWarp prst="textWave2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বাড়ীর কাজ</a:t>
            </a:r>
            <a:endParaRPr kumimoji="0" lang="en-US" sz="44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334000"/>
            <a:ext cx="83820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তথ্য</a:t>
            </a:r>
            <a:r>
              <a:rPr kumimoji="0" lang="bn-BD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ও যোগাযোগ প্রযুক্তির বিকাশে উইলিয়াম হেনরি বিল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গেটস এর অবদান মূল্যায়ন কর।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609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/>
          <p:nvPr/>
        </p:nvGrpSpPr>
        <p:grpSpPr>
          <a:xfrm>
            <a:off x="364959" y="482742"/>
            <a:ext cx="8626640" cy="6210178"/>
            <a:chOff x="364959" y="482742"/>
            <a:chExt cx="8626640" cy="6210178"/>
          </a:xfrm>
        </p:grpSpPr>
        <p:grpSp>
          <p:nvGrpSpPr>
            <p:cNvPr id="3" name="Group 13"/>
            <p:cNvGrpSpPr/>
            <p:nvPr/>
          </p:nvGrpSpPr>
          <p:grpSpPr>
            <a:xfrm>
              <a:off x="364959" y="482742"/>
              <a:ext cx="8626640" cy="6210178"/>
              <a:chOff x="364959" y="482742"/>
              <a:chExt cx="8626640" cy="6210178"/>
            </a:xfrm>
          </p:grpSpPr>
          <p:grpSp>
            <p:nvGrpSpPr>
              <p:cNvPr id="14" name="Group 1"/>
              <p:cNvGrpSpPr/>
              <p:nvPr/>
            </p:nvGrpSpPr>
            <p:grpSpPr>
              <a:xfrm>
                <a:off x="364959" y="482742"/>
                <a:ext cx="8350417" cy="6210178"/>
                <a:chOff x="364959" y="482742"/>
                <a:chExt cx="8350417" cy="6210178"/>
              </a:xfrm>
            </p:grpSpPr>
            <p:grpSp>
              <p:nvGrpSpPr>
                <p:cNvPr id="15" name="Group 9"/>
                <p:cNvGrpSpPr/>
                <p:nvPr/>
              </p:nvGrpSpPr>
              <p:grpSpPr>
                <a:xfrm>
                  <a:off x="364959" y="482742"/>
                  <a:ext cx="8350417" cy="6070458"/>
                  <a:chOff x="364959" y="482742"/>
                  <a:chExt cx="8350417" cy="6070458"/>
                </a:xfrm>
              </p:grpSpPr>
              <p:pic>
                <p:nvPicPr>
                  <p:cNvPr id="6" name="Picture 5" descr="index.jpg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5638800" y="482742"/>
                    <a:ext cx="3076576" cy="2565257"/>
                  </a:xfrm>
                  <a:prstGeom prst="rect">
                    <a:avLst/>
                  </a:prstGeom>
                </p:spPr>
              </p:pic>
              <p:pic>
                <p:nvPicPr>
                  <p:cNvPr id="7" name="Picture 2" descr="Tuberose-Essential-Oil.jpg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457200" y="533400"/>
                    <a:ext cx="2940908" cy="2590800"/>
                  </a:xfrm>
                  <a:prstGeom prst="rect">
                    <a:avLst/>
                  </a:prstGeom>
                </p:spPr>
              </p:pic>
              <p:pic>
                <p:nvPicPr>
                  <p:cNvPr id="8" name="Picture 3" descr="TCC%20Tuberose%20Flower.gif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64959" y="3505200"/>
                    <a:ext cx="3368842" cy="3048000"/>
                  </a:xfrm>
                  <a:prstGeom prst="rect">
                    <a:avLst/>
                  </a:prstGeom>
                </p:spPr>
              </p:pic>
              <p:pic>
                <p:nvPicPr>
                  <p:cNvPr id="9" name="Picture 4" descr="animated-butterfly-gif-4.gif"/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 rot="552427">
                    <a:off x="1034542" y="4045363"/>
                    <a:ext cx="2124180" cy="1672792"/>
                  </a:xfrm>
                  <a:prstGeom prst="rect">
                    <a:avLst/>
                  </a:prstGeom>
                </p:spPr>
              </p:pic>
              <p:pic>
                <p:nvPicPr>
                  <p:cNvPr id="10" name="Picture 5" descr="animated-butterfly-gif-4.gif"/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 flipH="1">
                    <a:off x="1981200" y="1066800"/>
                    <a:ext cx="1447800" cy="1334654"/>
                  </a:xfrm>
                  <a:prstGeom prst="rect">
                    <a:avLst/>
                  </a:prstGeom>
                </p:spPr>
              </p:pic>
              <p:pic>
                <p:nvPicPr>
                  <p:cNvPr id="11" name="Picture 6" descr="animated-butterfly-gif-4.gif"/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 rot="552427">
                    <a:off x="4996943" y="1225964"/>
                    <a:ext cx="2124180" cy="1672792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4" name="TextBox 3"/>
                <p:cNvSpPr txBox="1"/>
                <p:nvPr/>
              </p:nvSpPr>
              <p:spPr>
                <a:xfrm>
                  <a:off x="4038600" y="533400"/>
                  <a:ext cx="1066800" cy="2308324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7200" b="1" dirty="0" err="1" smtClean="0">
                      <a:latin typeface="NikoshBAN" pitchFamily="2" charset="0"/>
                      <a:cs typeface="NikoshBAN" pitchFamily="2" charset="0"/>
                    </a:rPr>
                    <a:t>খো</a:t>
                  </a:r>
                  <a:endParaRPr lang="en-US" sz="7200" b="1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r>
                    <a:rPr lang="en-US" sz="7200" b="1" dirty="0" err="1" smtClean="0">
                      <a:latin typeface="NikoshBAN" pitchFamily="2" charset="0"/>
                      <a:cs typeface="NikoshBAN" pitchFamily="2" charset="0"/>
                    </a:rPr>
                    <a:t>দা</a:t>
                  </a:r>
                  <a:r>
                    <a:rPr lang="en-US" sz="44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endParaRPr lang="en-US" sz="44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4114800" y="3276600"/>
                  <a:ext cx="1066800" cy="341632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7200" b="1" dirty="0" err="1" smtClean="0">
                      <a:latin typeface="NikoshBAN" pitchFamily="2" charset="0"/>
                      <a:cs typeface="NikoshBAN" pitchFamily="2" charset="0"/>
                    </a:rPr>
                    <a:t>হা</a:t>
                  </a:r>
                  <a:endParaRPr lang="en-US" sz="7200" b="1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r>
                    <a:rPr lang="en-US" sz="7200" b="1" dirty="0" err="1" smtClean="0">
                      <a:latin typeface="NikoshBAN" pitchFamily="2" charset="0"/>
                      <a:cs typeface="NikoshBAN" pitchFamily="2" charset="0"/>
                    </a:rPr>
                    <a:t>ফে</a:t>
                  </a:r>
                  <a:endParaRPr lang="en-US" sz="7200" b="1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r>
                    <a:rPr lang="en-US" sz="7200" b="1" dirty="0" smtClean="0">
                      <a:latin typeface="NikoshBAN" pitchFamily="2" charset="0"/>
                      <a:cs typeface="NikoshBAN" pitchFamily="2" charset="0"/>
                    </a:rPr>
                    <a:t>জ</a:t>
                  </a:r>
                  <a:endParaRPr lang="en-US" sz="7200" b="1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p:grpSp>
          <p:pic>
            <p:nvPicPr>
              <p:cNvPr id="12" name="Picture 11" descr="123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38800" y="3557082"/>
                <a:ext cx="3352799" cy="2996118"/>
              </a:xfrm>
              <a:prstGeom prst="rect">
                <a:avLst/>
              </a:prstGeom>
            </p:spPr>
          </p:pic>
        </p:grpSp>
        <p:pic>
          <p:nvPicPr>
            <p:cNvPr id="13" name="Picture 5" descr="animated-butterfly-gif-4.g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6781800" y="4837546"/>
              <a:ext cx="1447800" cy="133465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0" y="4634346"/>
            <a:ext cx="4572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মোঃ কামরুজ্জামান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>
                <a:latin typeface="NikoshBAN" pitchFamily="2" charset="0"/>
                <a:cs typeface="NikoshBAN" pitchFamily="2" charset="0"/>
              </a:rPr>
              <a:t>সহঃ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)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রৌহা নুরজাহান আখতারুজ্জামান দাঃ মাঃ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গফরগাঁও, ময়মনসিংহ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4876800" y="3810000"/>
            <a:ext cx="4267200" cy="2438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prstTxWarp prst="textChevronInverted">
              <a:avLst>
                <a:gd name="adj" fmla="val 79889"/>
              </a:avLst>
            </a:prstTxWarp>
            <a:spAutoFit/>
          </a:bodyPr>
          <a:lstStyle/>
          <a:p>
            <a:pPr algn="ctr"/>
            <a:r>
              <a:rPr lang="en-US" sz="2400" dirty="0" err="1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2400" dirty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sz="24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9</a:t>
            </a:r>
            <a:r>
              <a:rPr lang="bn-BD" sz="24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bn-BD" sz="2400" dirty="0" smtClean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অধ্যায়ঃ ১ম</a:t>
            </a:r>
            <a:endParaRPr lang="en-US" sz="2400" dirty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err="1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2400" dirty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</a:t>
            </a:r>
            <a:endParaRPr lang="en-US" sz="2400" dirty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err="1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2400" dirty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4</a:t>
            </a:r>
            <a:r>
              <a:rPr lang="bn-BD" sz="24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০</a:t>
            </a:r>
            <a:r>
              <a:rPr lang="en-US" sz="2400" dirty="0" err="1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2400" dirty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3241965" y="2604654"/>
            <a:ext cx="3429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u="sng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u="sng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000" dirty="0">
              <a:latin typeface="Constantia" pitchFamily="18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700199" y="4433454"/>
            <a:ext cx="228600" cy="2209800"/>
            <a:chOff x="4876801" y="1829594"/>
            <a:chExt cx="228599" cy="22098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3879058" y="2933700"/>
              <a:ext cx="220980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4266407" y="2895601"/>
              <a:ext cx="1222375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343400" y="2971007"/>
              <a:ext cx="1522413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 descr="01736555712 copy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818" y="2743201"/>
            <a:ext cx="155416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Image8.JPG"/>
          <p:cNvPicPr>
            <a:picLocks noChangeAspect="1"/>
          </p:cNvPicPr>
          <p:nvPr/>
        </p:nvPicPr>
        <p:blipFill>
          <a:blip r:embed="rId3"/>
          <a:srcRect t="1671" r="5702" b="43110"/>
          <a:stretch>
            <a:fillRect/>
          </a:stretch>
        </p:blipFill>
        <p:spPr>
          <a:xfrm>
            <a:off x="207825" y="-1"/>
            <a:ext cx="6248396" cy="2576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animBg="1"/>
      <p:bldP spid="61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1" y="838200"/>
            <a:ext cx="2840965" cy="2895600"/>
          </a:xfrm>
          <a:prstGeom prst="rect">
            <a:avLst/>
          </a:prstGeom>
        </p:spPr>
      </p:pic>
      <p:pic>
        <p:nvPicPr>
          <p:cNvPr id="5" name="Picture 4" descr="index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838200"/>
            <a:ext cx="2310423" cy="2514600"/>
          </a:xfrm>
          <a:prstGeom prst="rect">
            <a:avLst/>
          </a:prstGeom>
        </p:spPr>
      </p:pic>
      <p:pic>
        <p:nvPicPr>
          <p:cNvPr id="6" name="Picture 5" descr="maxoe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886200"/>
            <a:ext cx="2743200" cy="2682777"/>
          </a:xfrm>
          <a:prstGeom prst="rect">
            <a:avLst/>
          </a:prstGeom>
        </p:spPr>
      </p:pic>
      <p:pic>
        <p:nvPicPr>
          <p:cNvPr id="7" name="Picture 6" descr="jogodi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3657600"/>
            <a:ext cx="2362200" cy="2784429"/>
          </a:xfrm>
          <a:prstGeom prst="rect">
            <a:avLst/>
          </a:prstGeom>
        </p:spPr>
      </p:pic>
      <p:pic>
        <p:nvPicPr>
          <p:cNvPr id="8" name="Picture 7" descr="steave job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600" y="1981200"/>
            <a:ext cx="3081670" cy="2819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32004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Charles Babbage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2819400"/>
            <a:ext cx="1823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</a:rPr>
              <a:t>Ada</a:t>
            </a:r>
            <a:r>
              <a:rPr lang="en-US" sz="2400" dirty="0" smtClean="0">
                <a:solidFill>
                  <a:srgbClr val="FFFF00"/>
                </a:solidFill>
              </a:rPr>
              <a:t> Lovelace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5791200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জেমস ক্লার্ক ম্যাক্সওয়েল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0400" y="5943600"/>
            <a:ext cx="1632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জগদীশ চন্দ্র বসু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76066" y="4267200"/>
            <a:ext cx="1181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স্টিভ জবস্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76200"/>
            <a:ext cx="6553200" cy="7080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মনোযোগ</a:t>
            </a:r>
            <a:r>
              <a:rPr lang="en-US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করঃ</a:t>
            </a:r>
            <a:endParaRPr lang="en-US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>
          <a:xfrm>
            <a:off x="533400" y="304800"/>
            <a:ext cx="2826544" cy="3966865"/>
            <a:chOff x="533400" y="304800"/>
            <a:chExt cx="2826544" cy="3966865"/>
          </a:xfrm>
        </p:grpSpPr>
        <p:pic>
          <p:nvPicPr>
            <p:cNvPr id="4" name="Picture 3" descr="samuel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9600" y="304800"/>
              <a:ext cx="2750344" cy="32004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33400" y="3810000"/>
              <a:ext cx="2670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b="1" dirty="0" smtClean="0">
                  <a:latin typeface="NikoshBAN" pitchFamily="2" charset="0"/>
                  <a:cs typeface="NikoshBAN" pitchFamily="2" charset="0"/>
                </a:rPr>
                <a:t>রেমন্ড স্যামুয়েল টমিলনসন</a:t>
              </a:r>
              <a:endParaRPr lang="en-US" sz="24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8" name="Picture 7" descr="timoth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81000"/>
            <a:ext cx="4572000" cy="2743200"/>
          </a:xfrm>
          <a:prstGeom prst="rect">
            <a:avLst/>
          </a:prstGeom>
        </p:spPr>
      </p:pic>
      <p:pic>
        <p:nvPicPr>
          <p:cNvPr id="6" name="Picture 5" descr="bil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3581400"/>
            <a:ext cx="3962400" cy="263679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48200" y="63246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LightBAN" pitchFamily="2" charset="0"/>
                <a:cs typeface="NikoshLightBAN" pitchFamily="2" charset="0"/>
              </a:rPr>
              <a:t>বিল গেটস</a:t>
            </a:r>
            <a:endParaRPr lang="en-US" sz="2800" b="1" dirty="0" smtClean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3886200"/>
            <a:ext cx="78486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প্রযুক্তির বিকাশে উল্লেখযোগ্য ব্যক্তিত্ব </a:t>
            </a:r>
            <a:endParaRPr lang="en-US" sz="3600" b="1" dirty="0">
              <a:solidFill>
                <a:srgbClr val="0033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loud Callout 4"/>
          <p:cNvSpPr/>
          <p:nvPr/>
        </p:nvSpPr>
        <p:spPr>
          <a:xfrm rot="19580161">
            <a:off x="942579" y="306050"/>
            <a:ext cx="3220240" cy="2450536"/>
          </a:xfrm>
          <a:prstGeom prst="cloudCallout">
            <a:avLst>
              <a:gd name="adj1" fmla="val 32022"/>
              <a:gd name="adj2" fmla="val 1181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4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endParaRPr lang="en-U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33600" y="457200"/>
            <a:ext cx="5257800" cy="707886"/>
          </a:xfrm>
          <a:prstGeom prst="rect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40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</a:t>
            </a:r>
            <a:r>
              <a:rPr lang="en-US" sz="4000" b="1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endParaRPr lang="bn-BD" sz="4000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8288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তথ্য ও যোগাযোগ প্রযুক্তিতে কার অবদান সবচেয়ে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বেশী ও কেন?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চার্লস ব্যাবেজ ও অ্যাডা লাভলেস এর মধ্যে </a:t>
            </a:r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৩</a:t>
            </a:r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টি</a:t>
            </a:r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bn-BD" sz="3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করে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পার্থক্য লেখ।</a:t>
            </a: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lvl="0">
              <a:spcBef>
                <a:spcPct val="0"/>
              </a:spcBef>
              <a:defRPr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lvl="0">
              <a:spcBef>
                <a:spcPct val="0"/>
              </a:spcBef>
              <a:defRPr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228600" y="1301262"/>
            <a:ext cx="3657600" cy="4204248"/>
            <a:chOff x="152400" y="228600"/>
            <a:chExt cx="3657600" cy="4204248"/>
          </a:xfrm>
        </p:grpSpPr>
        <p:pic>
          <p:nvPicPr>
            <p:cNvPr id="4" name="Picture 3" descr="index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228600"/>
              <a:ext cx="3657600" cy="3727938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914400" y="4032738"/>
              <a:ext cx="2133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Charles Babbage</a:t>
              </a:r>
              <a:endParaRPr lang="en-US" sz="2000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04800" y="5715000"/>
            <a:ext cx="41504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ইংরেজ প্রকৌশলী ও গণিতবিদ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১৮৩৩ সাল। গণনার জন্য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ডিফারেন্স ইঞ্জিন ও এনালিটিক্যাল ইঞ্জিন তৈরী করেন।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(১৭৯১-১৮৭১ পর্যন্ত।)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4724400" y="1143000"/>
            <a:ext cx="3962400" cy="4500265"/>
            <a:chOff x="5943600" y="2895600"/>
            <a:chExt cx="3010551" cy="3651158"/>
          </a:xfrm>
        </p:grpSpPr>
        <p:pic>
          <p:nvPicPr>
            <p:cNvPr id="8" name="Picture 7" descr="index1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2895600"/>
              <a:ext cx="3010551" cy="32766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580447" y="6172200"/>
              <a:ext cx="1413821" cy="3745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/>
                <a:t>Ada</a:t>
              </a:r>
              <a:r>
                <a:rPr lang="en-US" sz="2400" b="1" dirty="0" smtClean="0"/>
                <a:t> Lovelace</a:t>
              </a:r>
              <a:endParaRPr lang="en-US" sz="2400" b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724400" y="5689937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চার্লস ব্যবেজের স্বপ্ন পূরণে অগ্রনী ভূমিকা 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পালন করেন। বিখ্যাত কবি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;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লর্ড বায়রনের কন্যা। 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* সর্ব প্রথম প্রোগ্রামের ধারনা তিনিই দেন।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14600" y="228601"/>
            <a:ext cx="3581401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4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81400" y="914400"/>
            <a:ext cx="5344733" cy="1323439"/>
          </a:xfrm>
          <a:prstGeom prst="rect">
            <a:avLst/>
          </a:prstGeom>
          <a:ln w="38100">
            <a:solidFill>
              <a:srgbClr val="660033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১৮৩১-১৮৭৯ তড়িৎ ও চৌম্বক বলকে একত্র করে তড়িৎ চৌম্বকীয়</a:t>
            </a:r>
          </a:p>
          <a:p>
            <a:r>
              <a:rPr lang="bn-BD" sz="2000" b="1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বলের ধারনা প্রকাশ করেন।</a:t>
            </a:r>
          </a:p>
          <a:p>
            <a:r>
              <a:rPr lang="bn-BD" sz="2000" b="1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তার এ ধারনা থেকে বিনা তারে বার্তা প্রেরণের একটি সম্ভাবনার দ্বার </a:t>
            </a:r>
          </a:p>
          <a:p>
            <a:r>
              <a:rPr lang="bn-BD" sz="2000" b="1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উন্মোচিত হয়।</a:t>
            </a:r>
            <a:endParaRPr lang="en-US" sz="2000" b="1" dirty="0">
              <a:solidFill>
                <a:srgbClr val="003366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axo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0"/>
            <a:ext cx="2895600" cy="2819400"/>
          </a:xfrm>
          <a:prstGeom prst="rect">
            <a:avLst/>
          </a:prstGeom>
        </p:spPr>
      </p:pic>
      <p:grpSp>
        <p:nvGrpSpPr>
          <p:cNvPr id="3" name="Group 10"/>
          <p:cNvGrpSpPr/>
          <p:nvPr/>
        </p:nvGrpSpPr>
        <p:grpSpPr>
          <a:xfrm>
            <a:off x="533400" y="3429000"/>
            <a:ext cx="3124200" cy="3505200"/>
            <a:chOff x="152400" y="3352800"/>
            <a:chExt cx="2514600" cy="3505200"/>
          </a:xfrm>
        </p:grpSpPr>
        <p:pic>
          <p:nvPicPr>
            <p:cNvPr id="7" name="Picture 6" descr="jogodis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3352800"/>
              <a:ext cx="2514600" cy="296407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33400" y="6396335"/>
              <a:ext cx="16321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জগদীশ চন্দ্র বসু</a:t>
              </a:r>
              <a:endParaRPr lang="en-US" sz="2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86200" y="4495800"/>
            <a:ext cx="5019494" cy="1323439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(১৮৫৮-১৯৩৭) জগদীশ চন্দ্র বসু ১৮৯৫ সালে অতিক্ষুদ্র তরঙ্গ ব্যবহার করে</a:t>
            </a:r>
          </a:p>
          <a:p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তথ্য প্রেরণে সক্ষম হন। গাছের যে প্রাণ আছেই তিনিই প্রথম প্রমান করেন।</a:t>
            </a:r>
            <a:endParaRPr lang="en-US" sz="2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7533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জেমস ক্লার্ক ম্যাক্সওয়েল</a:t>
            </a:r>
            <a:endParaRPr lang="en-US" sz="28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2801" y="1066800"/>
            <a:ext cx="5791200" cy="1815882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* ১৯৭১ সালে 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IP </a:t>
            </a:r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Internet Protocol)</a:t>
            </a:r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ব্যবহার করে 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Arpanet</a:t>
            </a:r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ইলেকট্রনিক মাধ্যমে </a:t>
            </a:r>
          </a:p>
          <a:p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পত্রালাপের সূচনা করেন।</a:t>
            </a:r>
          </a:p>
          <a:p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* তিনিই প্রথম ই-মেইল সিস্টেম চালু করেন। </a:t>
            </a:r>
            <a:endParaRPr lang="en-US" sz="2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228600" y="228600"/>
            <a:ext cx="2670924" cy="3585865"/>
            <a:chOff x="228600" y="228600"/>
            <a:chExt cx="2670924" cy="3585865"/>
          </a:xfrm>
        </p:grpSpPr>
        <p:pic>
          <p:nvPicPr>
            <p:cNvPr id="4" name="Picture 3" descr="samuel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228600"/>
              <a:ext cx="2667000" cy="3103418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28600" y="3352800"/>
              <a:ext cx="2670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b="1" dirty="0" smtClean="0">
                  <a:solidFill>
                    <a:schemeClr val="accent5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rPr>
                <a:t>রেমন্ড স্যামুয়েল টমিলনসন</a:t>
              </a:r>
              <a:endParaRPr lang="en-US" sz="2400" b="1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7" name="Picture 6" descr="timoth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962400"/>
            <a:ext cx="3124200" cy="2057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05200" y="4191000"/>
            <a:ext cx="5181600" cy="1323439"/>
          </a:xfrm>
          <a:prstGeom prst="rect">
            <a:avLst/>
          </a:prstGeom>
          <a:ln w="57150">
            <a:solidFill>
              <a:srgbClr val="00B05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*১৯৮৯ সালে </a:t>
            </a:r>
            <a:r>
              <a:rPr lang="en-US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http</a:t>
            </a:r>
            <a:r>
              <a:rPr lang="bn-BD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hyper text transfer </a:t>
            </a:r>
          </a:p>
          <a:p>
            <a:r>
              <a:rPr lang="en-US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Protocol </a:t>
            </a:r>
            <a:r>
              <a:rPr lang="bn-BD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ব্যবহার করে তথ্য আদান প্রদানের ব্যবস্থা করা হয়। </a:t>
            </a:r>
          </a:p>
          <a:p>
            <a:pPr>
              <a:buFont typeface="Arial" charset="0"/>
              <a:buChar char="•"/>
            </a:pPr>
            <a:r>
              <a:rPr lang="bn-BD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স্যার টিমোথী তখন </a:t>
            </a:r>
            <a:r>
              <a:rPr lang="en-US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(www) </a:t>
            </a:r>
            <a:r>
              <a:rPr lang="bn-BD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জনক হিসাবে পরিচিত লাভ করেন।</a:t>
            </a:r>
            <a:endParaRPr lang="en-US" sz="2000" b="1" dirty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325</Words>
  <Application>Microsoft Office PowerPoint</Application>
  <PresentationFormat>On-screen Show (4:3)</PresentationFormat>
  <Paragraphs>66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মূল্যায়ন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21</cp:revision>
  <dcterms:created xsi:type="dcterms:W3CDTF">2015-01-09T14:23:23Z</dcterms:created>
  <dcterms:modified xsi:type="dcterms:W3CDTF">2015-04-12T16:21:36Z</dcterms:modified>
</cp:coreProperties>
</file>